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ad4736a2b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ad4736a2b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ad4736a2b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ad4736a2b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af0affe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af0affe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ace3f3b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ace3f3b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5ca717feb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5ca717feb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5ca717feb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5ca717feb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5ca717fe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5ca717fe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ace3f3b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ace3f3b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5ca717fe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5ca717fe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af0affe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af0affe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5ca717fe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5ca717fe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ad4736a2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ad4736a2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5ca717feb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85ca717feb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ad4736a2b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ad4736a2b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gif"/><Relationship Id="rId4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9.jpg"/><Relationship Id="rId5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696105" y="1755755"/>
            <a:ext cx="63315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MindTrap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754405" y="2520380"/>
            <a:ext cx="45105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Escape Game numérique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225" y="618950"/>
            <a:ext cx="10572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281875" y="563700"/>
            <a:ext cx="21615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Abdallah El Amery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Nicolas Pacheco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Jaouad M’hamdi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Arthur Fayolle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9288" y="-199938"/>
            <a:ext cx="2260150" cy="401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4727125" y="869500"/>
            <a:ext cx="36861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Makey makey</a:t>
            </a:r>
            <a:r>
              <a:rPr lang="fr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kit électronique pour transformer entrées tactiles en touches clavier. Interface simple et dynamique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-661300" y="3226250"/>
            <a:ext cx="75804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1" lang="fr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iais perceptif auditif</a:t>
            </a:r>
            <a:r>
              <a:rPr lang="fr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r>
              <a:rPr lang="fr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 cerveau prévoit ou « complète » activement des motifs rythmiques ou des séquences sonores qu’il s’attend à entendre. Cette prédiction peut conduire à une erreur dans le comptage objectif des battements ou des intervalles, car le cerveau introduit des événements qui n’ont pas réellement été perçus.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735600" y="1409325"/>
            <a:ext cx="1208750" cy="21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97975" y="367400"/>
            <a:ext cx="80826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740"/>
              <a:t>Énigme 3: </a:t>
            </a:r>
            <a:r>
              <a:rPr lang="fr" sz="3740"/>
              <a:t>L'Erreur</a:t>
            </a:r>
            <a:r>
              <a:rPr lang="fr" sz="3740"/>
              <a:t> du Parieur</a:t>
            </a:r>
            <a:endParaRPr sz="3740"/>
          </a:p>
        </p:txBody>
      </p:sp>
      <p:sp>
        <p:nvSpPr>
          <p:cNvPr id="156" name="Google Shape;156;p23"/>
          <p:cNvSpPr txBox="1"/>
          <p:nvPr/>
        </p:nvSpPr>
        <p:spPr>
          <a:xfrm>
            <a:off x="171450" y="1181100"/>
            <a:ext cx="75804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Biais du joueur</a:t>
            </a:r>
            <a:r>
              <a:rPr lang="fr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fr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fr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 à croire que lorsqu’un événement aléatoire se répète, le résultat inverse devient plus probable, alors qu’en réalité chaque tirage reste indépendant.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50" y="2028275"/>
            <a:ext cx="4697502" cy="2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 title="Screenshot 2025-10-09 at 10.10.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00" y="535450"/>
            <a:ext cx="6820951" cy="40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423600" y="21497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0" lang="fr" sz="160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Contexte : Dernière étape de l’escape game, située dans le centre décisionnel du serveur.</a:t>
            </a:r>
            <a:endParaRPr b="0" sz="1600">
              <a:solidFill>
                <a:srgbClr val="E5E7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0" lang="fr" sz="160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Le joueur doit répondre à : « Quelle cause tue le plus chaque année ? »</a:t>
            </a:r>
            <a:endParaRPr b="0" sz="1600">
              <a:solidFill>
                <a:srgbClr val="E5E7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fr" sz="1779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Déroulement :</a:t>
            </a:r>
            <a:endParaRPr sz="1779">
              <a:solidFill>
                <a:srgbClr val="E5E7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0" lang="fr" sz="160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- Choix ou réponse vocale parmi plusieurs causes de mortalité.</a:t>
            </a:r>
            <a:endParaRPr b="0" sz="1600">
              <a:solidFill>
                <a:srgbClr val="E5E7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0" lang="fr" sz="160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- Le système révèle ensuite le biais cognitif associé.</a:t>
            </a:r>
            <a:endParaRPr b="0" sz="1600">
              <a:solidFill>
                <a:srgbClr val="E5E7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fr" sz="1779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Biais cognitif : Le biais de disponibilité</a:t>
            </a:r>
            <a:endParaRPr sz="1779">
              <a:solidFill>
                <a:srgbClr val="E5E7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0" lang="fr" sz="160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Notre cerveau surestime les risques visibles ou médiatisés (accidents, virus) et sous-estime les dangers silencieux.</a:t>
            </a:r>
            <a:endParaRPr b="0" sz="1600">
              <a:solidFill>
                <a:srgbClr val="E5E7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SzPts val="990"/>
              <a:buNone/>
            </a:pPr>
            <a:r>
              <a:rPr b="0" lang="fr" sz="1600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Objectif : Apprendre à dépasser ses intuitions et raisonner de manière rationnelle</a:t>
            </a:r>
            <a:endParaRPr sz="4120"/>
          </a:p>
        </p:txBody>
      </p:sp>
      <p:sp>
        <p:nvSpPr>
          <p:cNvPr id="168" name="Google Shape;168;p25"/>
          <p:cNvSpPr txBox="1"/>
          <p:nvPr>
            <p:ph type="title"/>
          </p:nvPr>
        </p:nvSpPr>
        <p:spPr>
          <a:xfrm>
            <a:off x="423600" y="391900"/>
            <a:ext cx="80826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740"/>
              <a:t>Énigme 4: Le jugement trompeur</a:t>
            </a:r>
            <a:endParaRPr sz="374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348400" y="3606900"/>
            <a:ext cx="4013400" cy="67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Explorer de nouvelles </a:t>
            </a: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interactions</a:t>
            </a: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entre les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systèmes informatiques et les humains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39175" y="413525"/>
            <a:ext cx="51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Apport pédagogique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230075" y="870488"/>
            <a:ext cx="58914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Point de vu des créateurs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four hands in a circle with lines on them (fourni par Tenor)"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050" y="667525"/>
            <a:ext cx="2203631" cy="2203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ds Experimenting in Engineering Class at School (fourni par Getty Images)"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049" y="2508431"/>
            <a:ext cx="3173202" cy="21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439175" y="1766825"/>
            <a:ext cx="4013400" cy="67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Travailler en </a:t>
            </a: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collaboration et la gestion d’un projet</a:t>
            </a: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439175" y="413525"/>
            <a:ext cx="51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Apport pédagogique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230075" y="870488"/>
            <a:ext cx="58914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Point de vu des joueurs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computer generated image of a person 's brain with a blue light coming out of it (fourni par Tenor)"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162" y="618275"/>
            <a:ext cx="2338850" cy="1745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robot 's head and torso (fourni par Tenor)"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225" y="2671650"/>
            <a:ext cx="2302725" cy="23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795575" y="1697175"/>
            <a:ext cx="476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Comprendre un peu plus le cerveau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795575" y="3309475"/>
            <a:ext cx="476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Apprendre de nouvelles technologies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281850" y="1235025"/>
            <a:ext cx="8296800" cy="21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Comprendre et déjouer les biais cognitifs de manière ludique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593125" y="667275"/>
            <a:ext cx="3475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00"/>
              <a:t>Plan  de  présentation</a:t>
            </a:r>
            <a:endParaRPr sz="2200"/>
          </a:p>
        </p:txBody>
      </p:sp>
      <p:sp>
        <p:nvSpPr>
          <p:cNvPr id="86" name="Google Shape;86;p15"/>
          <p:cNvSpPr txBox="1"/>
          <p:nvPr/>
        </p:nvSpPr>
        <p:spPr>
          <a:xfrm>
            <a:off x="908225" y="1204787"/>
            <a:ext cx="32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fr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908225" y="1603292"/>
            <a:ext cx="27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fr">
                <a:solidFill>
                  <a:schemeClr val="lt1"/>
                </a:solidFill>
              </a:rPr>
              <a:t>Choix technologiques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908222" y="2020319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fr">
                <a:solidFill>
                  <a:schemeClr val="lt1"/>
                </a:solidFill>
              </a:rPr>
              <a:t>Déroulement du jeu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898924" y="2428050"/>
            <a:ext cx="62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fr">
                <a:solidFill>
                  <a:schemeClr val="lt1"/>
                </a:solidFill>
              </a:rPr>
              <a:t>Énigme 1 – T</a:t>
            </a:r>
            <a:r>
              <a:rPr lang="fr">
                <a:solidFill>
                  <a:schemeClr val="lt1"/>
                </a:solidFill>
              </a:rPr>
              <a:t>âche de sélection de Wason et labyrinthe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898954" y="285440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fr">
                <a:solidFill>
                  <a:schemeClr val="lt1"/>
                </a:solidFill>
              </a:rPr>
              <a:t>Énigme 2 – Le rythme caché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898942" y="3289992"/>
            <a:ext cx="37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fr">
                <a:solidFill>
                  <a:schemeClr val="lt1"/>
                </a:solidFill>
              </a:rPr>
              <a:t>Énigme 3 – L’Erreur du Parieur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908218" y="3725600"/>
            <a:ext cx="39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fr">
                <a:solidFill>
                  <a:schemeClr val="lt1"/>
                </a:solidFill>
              </a:rPr>
              <a:t>Énigme 4 – Le Jugement Trompeur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908234" y="4105509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fr">
                <a:solidFill>
                  <a:schemeClr val="lt1"/>
                </a:solidFill>
              </a:rPr>
              <a:t> Apports pédagogiques et conclusion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/>
        </p:nvSpPr>
        <p:spPr>
          <a:xfrm>
            <a:off x="1626300" y="1827100"/>
            <a:ext cx="58914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Scénario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80925" y="758400"/>
            <a:ext cx="51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Fonctionnement du jeu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626300" y="2864900"/>
            <a:ext cx="58914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Technologies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75" y="835325"/>
            <a:ext cx="1220751" cy="122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576" y="704301"/>
            <a:ext cx="1482801" cy="148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625" y="2716473"/>
            <a:ext cx="1220751" cy="172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626" y="2716475"/>
            <a:ext cx="2757642" cy="172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415650" y="530100"/>
            <a:ext cx="5891400" cy="50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Scénario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Le parcours scolaire pour travailler dans l'informatique"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50" y="1438850"/>
            <a:ext cx="2944025" cy="15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801500" y="425675"/>
            <a:ext cx="7342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Incarnez des étudiants en informatique chargés de pénétrer dans le système pour remettre en marche un serveur chiffré par un virus. Ce virus exploite des biais cognitifs : les joueurs devront les déjouer pour progresser dans leur quête.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025" y="1751247"/>
            <a:ext cx="2503425" cy="18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300" y="1438850"/>
            <a:ext cx="2503425" cy="143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4246775" y="3946650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Lettre de désespoir d’Algor Ythme trouvée sur le pc…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8000" y="3600000"/>
            <a:ext cx="1586725" cy="10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207050" y="452000"/>
            <a:ext cx="63447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940"/>
              <a:t>Tâche</a:t>
            </a:r>
            <a:r>
              <a:rPr lang="fr" sz="2940"/>
              <a:t> de Wason et Labyrinthe</a:t>
            </a:r>
            <a:endParaRPr sz="294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775" y="1751125"/>
            <a:ext cx="5261799" cy="20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281700" y="1323450"/>
            <a:ext cx="22647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40"/>
              <a:t>Quelles cartes retourner ?</a:t>
            </a:r>
            <a:endParaRPr sz="1840"/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93900" y="2695650"/>
            <a:ext cx="22647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40"/>
              <a:t>S’il pleut le sol est mouillé</a:t>
            </a:r>
            <a:endParaRPr sz="1840"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93900" y="3599550"/>
            <a:ext cx="22647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40"/>
              <a:t>Si le sol est mouillé il ne pleut pas forcément</a:t>
            </a:r>
            <a:endParaRPr sz="184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245950" y="325650"/>
            <a:ext cx="63447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940"/>
              <a:t>Tâche de Wason et Labyrinthe</a:t>
            </a:r>
            <a:endParaRPr sz="294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825" y="1498400"/>
            <a:ext cx="4600827" cy="298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25" y="3023525"/>
            <a:ext cx="3425125" cy="1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25" y="1316150"/>
            <a:ext cx="3425125" cy="161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171450" y="416375"/>
            <a:ext cx="79725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Énigme 2: Le rythme caché</a:t>
            </a:r>
            <a:endParaRPr sz="40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600" y="1309025"/>
            <a:ext cx="6423925" cy="3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